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14"/>
  </p:notesMasterIdLst>
  <p:sldIdLst>
    <p:sldId id="256" r:id="rId3"/>
    <p:sldId id="257" r:id="rId4"/>
    <p:sldId id="258" r:id="rId5"/>
    <p:sldId id="259" r:id="rId6"/>
    <p:sldId id="260" r:id="rId7"/>
    <p:sldId id="261" r:id="rId8"/>
    <p:sldId id="262" r:id="rId9"/>
    <p:sldId id="263" r:id="rId10"/>
    <p:sldId id="264" r:id="rId11"/>
    <p:sldId id="267" r:id="rId12"/>
    <p:sldId id="268" r:id="rId13"/>
  </p:sldIdLst>
  <p:sldSz cx="9144000" cy="5143500" type="screen16x9"/>
  <p:notesSz cx="6858000" cy="9144000"/>
  <p:embeddedFontLst>
    <p:embeddedFont>
      <p:font typeface="Roboto" panose="02000000000000000000" pitchFamily="2"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4.fntdata"/><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3.fntdata"/><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font" Target="fonts/font1.fntdata"/><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49277c212e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49277c212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49277c212e_1_13: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g349277c212e_1_13: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g349277c212e_1_13: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49277c212e_3_2: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 name="Google Shape;61;g349277c212e_3_2:notes"/>
          <p:cNvSpPr txBox="1">
            <a:spLocks noGrp="1"/>
          </p:cNvSpPr>
          <p:nvPr>
            <p:ph type="body" idx="1"/>
          </p:nvPr>
        </p:nvSpPr>
        <p:spPr>
          <a:xfrm>
            <a:off x="914400" y="4400550"/>
            <a:ext cx="73152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 name="Google Shape;62;g349277c212e_3_2:notes"/>
          <p:cNvSpPr txBox="1">
            <a:spLocks noGrp="1"/>
          </p:cNvSpPr>
          <p:nvPr>
            <p:ph type="sldNum" idx="12"/>
          </p:nvPr>
        </p:nvSpPr>
        <p:spPr>
          <a:xfrm>
            <a:off x="5179484" y="8685213"/>
            <a:ext cx="39624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49277c212e_3_8: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 name="Google Shape;68;g349277c212e_3_8:notes"/>
          <p:cNvSpPr txBox="1">
            <a:spLocks noGrp="1"/>
          </p:cNvSpPr>
          <p:nvPr>
            <p:ph type="body" idx="1"/>
          </p:nvPr>
        </p:nvSpPr>
        <p:spPr>
          <a:xfrm>
            <a:off x="914400" y="4400550"/>
            <a:ext cx="73152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g349277c212e_3_8:notes"/>
          <p:cNvSpPr txBox="1">
            <a:spLocks noGrp="1"/>
          </p:cNvSpPr>
          <p:nvPr>
            <p:ph type="sldNum" idx="12"/>
          </p:nvPr>
        </p:nvSpPr>
        <p:spPr>
          <a:xfrm>
            <a:off x="5179484" y="8685213"/>
            <a:ext cx="39624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349277c212e_3_18: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 name="Google Shape;75;g349277c212e_3_18:notes"/>
          <p:cNvSpPr txBox="1">
            <a:spLocks noGrp="1"/>
          </p:cNvSpPr>
          <p:nvPr>
            <p:ph type="body" idx="1"/>
          </p:nvPr>
        </p:nvSpPr>
        <p:spPr>
          <a:xfrm>
            <a:off x="914400" y="4400550"/>
            <a:ext cx="73152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 name="Google Shape;76;g349277c212e_3_18:notes"/>
          <p:cNvSpPr txBox="1">
            <a:spLocks noGrp="1"/>
          </p:cNvSpPr>
          <p:nvPr>
            <p:ph type="sldNum" idx="12"/>
          </p:nvPr>
        </p:nvSpPr>
        <p:spPr>
          <a:xfrm>
            <a:off x="5179484" y="8685213"/>
            <a:ext cx="39624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49277c212e_1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49277c212e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49277c212e_1_18: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g349277c212e_1_1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g349277c212e_1_1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49277c212e_1_8:notes"/>
          <p:cNvSpPr>
            <a:spLocks noGrp="1" noRot="1" noChangeAspect="1"/>
          </p:cNvSpPr>
          <p:nvPr>
            <p:ph type="sldImg" idx="2"/>
          </p:nvPr>
        </p:nvSpPr>
        <p:spPr>
          <a:xfrm>
            <a:off x="914400" y="1143000"/>
            <a:ext cx="731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 name="Google Shape;99;g349277c212e_1_8:notes"/>
          <p:cNvSpPr txBox="1">
            <a:spLocks noGrp="1"/>
          </p:cNvSpPr>
          <p:nvPr>
            <p:ph type="body" idx="1"/>
          </p:nvPr>
        </p:nvSpPr>
        <p:spPr>
          <a:xfrm>
            <a:off x="914400" y="4400550"/>
            <a:ext cx="73152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g349277c212e_1_8:notes"/>
          <p:cNvSpPr txBox="1">
            <a:spLocks noGrp="1"/>
          </p:cNvSpPr>
          <p:nvPr>
            <p:ph type="sldNum" idx="12"/>
          </p:nvPr>
        </p:nvSpPr>
        <p:spPr>
          <a:xfrm>
            <a:off x="5179484" y="8685213"/>
            <a:ext cx="39624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49277c212e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49277c212e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49277c212e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49277c212e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57" name="Google Shape;57;p1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58" name="Google Shape;58;p15"/>
          <p:cNvPicPr preferRelativeResize="0"/>
          <p:nvPr/>
        </p:nvPicPr>
        <p:blipFill>
          <a:blip r:embed="rId3">
            <a:alphaModFix/>
          </a:blip>
          <a:stretch>
            <a:fillRect/>
          </a:stretch>
        </p:blipFill>
        <p:spPr>
          <a:xfrm>
            <a:off x="1354" y="0"/>
            <a:ext cx="9141293" cy="5143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6"/>
          <p:cNvSpPr txBox="1"/>
          <p:nvPr/>
        </p:nvSpPr>
        <p:spPr>
          <a:xfrm>
            <a:off x="160550" y="209950"/>
            <a:ext cx="50568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2000" b="1"/>
              <a:t>Vector Search Result</a:t>
            </a:r>
            <a:endParaRPr sz="2000" b="1"/>
          </a:p>
        </p:txBody>
      </p:sp>
      <p:pic>
        <p:nvPicPr>
          <p:cNvPr id="153" name="Google Shape;153;p26"/>
          <p:cNvPicPr preferRelativeResize="0"/>
          <p:nvPr/>
        </p:nvPicPr>
        <p:blipFill>
          <a:blip r:embed="rId3">
            <a:alphaModFix/>
          </a:blip>
          <a:stretch>
            <a:fillRect/>
          </a:stretch>
        </p:blipFill>
        <p:spPr>
          <a:xfrm>
            <a:off x="160550" y="752925"/>
            <a:ext cx="6296900" cy="3475393"/>
          </a:xfrm>
          <a:prstGeom prst="rect">
            <a:avLst/>
          </a:prstGeom>
          <a:noFill/>
          <a:ln>
            <a:noFill/>
          </a:ln>
        </p:spPr>
      </p:pic>
      <p:pic>
        <p:nvPicPr>
          <p:cNvPr id="154" name="Google Shape;154;p26"/>
          <p:cNvPicPr preferRelativeResize="0"/>
          <p:nvPr/>
        </p:nvPicPr>
        <p:blipFill>
          <a:blip r:embed="rId4">
            <a:alphaModFix/>
          </a:blip>
          <a:stretch>
            <a:fillRect/>
          </a:stretch>
        </p:blipFill>
        <p:spPr>
          <a:xfrm>
            <a:off x="6513373" y="629450"/>
            <a:ext cx="1742651" cy="1818825"/>
          </a:xfrm>
          <a:prstGeom prst="rect">
            <a:avLst/>
          </a:prstGeom>
          <a:noFill/>
          <a:ln>
            <a:noFill/>
          </a:ln>
        </p:spPr>
      </p:pic>
      <p:pic>
        <p:nvPicPr>
          <p:cNvPr id="155" name="Google Shape;155;p26"/>
          <p:cNvPicPr preferRelativeResize="0"/>
          <p:nvPr/>
        </p:nvPicPr>
        <p:blipFill rotWithShape="1">
          <a:blip r:embed="rId5">
            <a:alphaModFix/>
          </a:blip>
          <a:srcRect l="73542" t="108300" r="-48662" b="-83420"/>
          <a:stretch/>
        </p:blipFill>
        <p:spPr>
          <a:xfrm>
            <a:off x="5701401" y="3172276"/>
            <a:ext cx="1640677" cy="1818824"/>
          </a:xfrm>
          <a:prstGeom prst="rect">
            <a:avLst/>
          </a:prstGeom>
          <a:noFill/>
          <a:ln>
            <a:noFill/>
          </a:ln>
        </p:spPr>
      </p:pic>
      <p:pic>
        <p:nvPicPr>
          <p:cNvPr id="156" name="Google Shape;156;p26"/>
          <p:cNvPicPr preferRelativeResize="0"/>
          <p:nvPr/>
        </p:nvPicPr>
        <p:blipFill>
          <a:blip r:embed="rId5">
            <a:alphaModFix/>
          </a:blip>
          <a:stretch>
            <a:fillRect/>
          </a:stretch>
        </p:blipFill>
        <p:spPr>
          <a:xfrm>
            <a:off x="6513383" y="2448275"/>
            <a:ext cx="1800741" cy="1996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7"/>
          <p:cNvSpPr txBox="1"/>
          <p:nvPr/>
        </p:nvSpPr>
        <p:spPr>
          <a:xfrm>
            <a:off x="160550" y="209950"/>
            <a:ext cx="50568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2000" b="1"/>
              <a:t>Conclusion:</a:t>
            </a:r>
            <a:endParaRPr/>
          </a:p>
        </p:txBody>
      </p:sp>
      <p:sp>
        <p:nvSpPr>
          <p:cNvPr id="163" name="Google Shape;163;p27"/>
          <p:cNvSpPr txBox="1"/>
          <p:nvPr/>
        </p:nvSpPr>
        <p:spPr>
          <a:xfrm>
            <a:off x="325625" y="804075"/>
            <a:ext cx="8373000" cy="12495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The combination of CNN for classification and Vector Search for storing embeddings enables scalable and efficient wound assessment. This solution ensures fast, accurate classification, aiding quick treatment decisions in critical or remote care settings.</a:t>
            </a:r>
            <a:endParaRPr/>
          </a:p>
        </p:txBody>
      </p:sp>
      <p:sp>
        <p:nvSpPr>
          <p:cNvPr id="164" name="Google Shape;164;p27"/>
          <p:cNvSpPr txBox="1"/>
          <p:nvPr/>
        </p:nvSpPr>
        <p:spPr>
          <a:xfrm>
            <a:off x="166888" y="2421950"/>
            <a:ext cx="50568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2000" b="1"/>
              <a:t>Future works:</a:t>
            </a:r>
            <a:endParaRPr/>
          </a:p>
        </p:txBody>
      </p:sp>
      <p:sp>
        <p:nvSpPr>
          <p:cNvPr id="165" name="Google Shape;165;p27"/>
          <p:cNvSpPr txBox="1"/>
          <p:nvPr/>
        </p:nvSpPr>
        <p:spPr>
          <a:xfrm>
            <a:off x="331963" y="3016075"/>
            <a:ext cx="8373000" cy="12495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We plan to expand the dataset with images of wounds at different healing stages, allowing healthcare professionals to track recovery progress and improve treatment decisions, leading to better patient outcomes.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Google Shape;64;p16"/>
          <p:cNvPicPr preferRelativeResize="0"/>
          <p:nvPr/>
        </p:nvPicPr>
        <p:blipFill>
          <a:blip r:embed="rId3">
            <a:alphaModFix/>
          </a:blip>
          <a:stretch>
            <a:fillRect/>
          </a:stretch>
        </p:blipFill>
        <p:spPr>
          <a:xfrm>
            <a:off x="105900" y="870100"/>
            <a:ext cx="8839204" cy="3651351"/>
          </a:xfrm>
          <a:prstGeom prst="rect">
            <a:avLst/>
          </a:prstGeom>
          <a:noFill/>
          <a:ln>
            <a:noFill/>
          </a:ln>
        </p:spPr>
      </p:pic>
      <p:sp>
        <p:nvSpPr>
          <p:cNvPr id="65" name="Google Shape;65;p16"/>
          <p:cNvSpPr txBox="1"/>
          <p:nvPr/>
        </p:nvSpPr>
        <p:spPr>
          <a:xfrm>
            <a:off x="160550" y="57550"/>
            <a:ext cx="5056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t>Wound Misidentification   </a:t>
            </a:r>
            <a:endParaRPr sz="2000"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7"/>
          <p:cNvPicPr preferRelativeResize="0"/>
          <p:nvPr/>
        </p:nvPicPr>
        <p:blipFill>
          <a:blip r:embed="rId3">
            <a:alphaModFix/>
          </a:blip>
          <a:stretch>
            <a:fillRect/>
          </a:stretch>
        </p:blipFill>
        <p:spPr>
          <a:xfrm>
            <a:off x="152400" y="870075"/>
            <a:ext cx="8839204" cy="3681563"/>
          </a:xfrm>
          <a:prstGeom prst="rect">
            <a:avLst/>
          </a:prstGeom>
          <a:noFill/>
          <a:ln>
            <a:noFill/>
          </a:ln>
        </p:spPr>
      </p:pic>
      <p:sp>
        <p:nvSpPr>
          <p:cNvPr id="72" name="Google Shape;72;p17"/>
          <p:cNvSpPr txBox="1"/>
          <p:nvPr/>
        </p:nvSpPr>
        <p:spPr>
          <a:xfrm>
            <a:off x="160550" y="57550"/>
            <a:ext cx="5056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t> Cost of Misdiagnosis and Mistreatment   </a:t>
            </a:r>
            <a:endParaRPr sz="20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Google Shape;78;p18"/>
          <p:cNvPicPr preferRelativeResize="0"/>
          <p:nvPr/>
        </p:nvPicPr>
        <p:blipFill>
          <a:blip r:embed="rId3">
            <a:alphaModFix/>
          </a:blip>
          <a:stretch>
            <a:fillRect/>
          </a:stretch>
        </p:blipFill>
        <p:spPr>
          <a:xfrm>
            <a:off x="152400" y="749500"/>
            <a:ext cx="8839204" cy="2960788"/>
          </a:xfrm>
          <a:prstGeom prst="rect">
            <a:avLst/>
          </a:prstGeom>
          <a:noFill/>
          <a:ln>
            <a:noFill/>
          </a:ln>
        </p:spPr>
      </p:pic>
      <p:sp>
        <p:nvSpPr>
          <p:cNvPr id="79" name="Google Shape;79;p18"/>
          <p:cNvSpPr txBox="1"/>
          <p:nvPr/>
        </p:nvSpPr>
        <p:spPr>
          <a:xfrm>
            <a:off x="160550" y="57550"/>
            <a:ext cx="50568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2000" b="1"/>
              <a:t>Impact &amp; Benefits</a:t>
            </a:r>
            <a:endParaRPr sz="2000"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9"/>
          <p:cNvPicPr preferRelativeResize="0"/>
          <p:nvPr/>
        </p:nvPicPr>
        <p:blipFill>
          <a:blip r:embed="rId3">
            <a:alphaModFix/>
          </a:blip>
          <a:stretch>
            <a:fillRect/>
          </a:stretch>
        </p:blipFill>
        <p:spPr>
          <a:xfrm>
            <a:off x="313850" y="691125"/>
            <a:ext cx="6165374" cy="3628750"/>
          </a:xfrm>
          <a:prstGeom prst="rect">
            <a:avLst/>
          </a:prstGeom>
          <a:noFill/>
          <a:ln>
            <a:noFill/>
          </a:ln>
        </p:spPr>
      </p:pic>
      <p:sp>
        <p:nvSpPr>
          <p:cNvPr id="85" name="Google Shape;85;p19"/>
          <p:cNvSpPr txBox="1"/>
          <p:nvPr/>
        </p:nvSpPr>
        <p:spPr>
          <a:xfrm>
            <a:off x="160550" y="57550"/>
            <a:ext cx="50568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2000" b="1"/>
              <a:t>Competitor &amp; Real World</a:t>
            </a:r>
            <a:endParaRPr sz="2000" b="1"/>
          </a:p>
        </p:txBody>
      </p:sp>
      <p:sp>
        <p:nvSpPr>
          <p:cNvPr id="86" name="Google Shape;86;p19"/>
          <p:cNvSpPr txBox="1"/>
          <p:nvPr/>
        </p:nvSpPr>
        <p:spPr>
          <a:xfrm>
            <a:off x="358850" y="4459025"/>
            <a:ext cx="7230300" cy="45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"Ping An Good Doctor already has a platform and a booth in China."</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0"/>
          <p:cNvSpPr txBox="1"/>
          <p:nvPr/>
        </p:nvSpPr>
        <p:spPr>
          <a:xfrm>
            <a:off x="160550" y="57550"/>
            <a:ext cx="5056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t>Train Data and Model</a:t>
            </a:r>
            <a:endParaRPr sz="2000" b="1"/>
          </a:p>
        </p:txBody>
      </p:sp>
      <p:pic>
        <p:nvPicPr>
          <p:cNvPr id="93" name="Google Shape;93;p20"/>
          <p:cNvPicPr preferRelativeResize="0"/>
          <p:nvPr/>
        </p:nvPicPr>
        <p:blipFill>
          <a:blip r:embed="rId3">
            <a:alphaModFix/>
          </a:blip>
          <a:stretch>
            <a:fillRect/>
          </a:stretch>
        </p:blipFill>
        <p:spPr>
          <a:xfrm>
            <a:off x="199625" y="1041350"/>
            <a:ext cx="1755425" cy="1870326"/>
          </a:xfrm>
          <a:prstGeom prst="rect">
            <a:avLst/>
          </a:prstGeom>
          <a:noFill/>
          <a:ln>
            <a:noFill/>
          </a:ln>
        </p:spPr>
      </p:pic>
      <p:sp>
        <p:nvSpPr>
          <p:cNvPr id="94" name="Google Shape;94;p20"/>
          <p:cNvSpPr txBox="1"/>
          <p:nvPr/>
        </p:nvSpPr>
        <p:spPr>
          <a:xfrm>
            <a:off x="199625" y="678075"/>
            <a:ext cx="1475400" cy="35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From Kaggle</a:t>
            </a:r>
            <a:endParaRPr/>
          </a:p>
        </p:txBody>
      </p:sp>
      <p:sp>
        <p:nvSpPr>
          <p:cNvPr id="95" name="Google Shape;95;p20"/>
          <p:cNvSpPr txBox="1"/>
          <p:nvPr/>
        </p:nvSpPr>
        <p:spPr>
          <a:xfrm>
            <a:off x="199625" y="2871800"/>
            <a:ext cx="19206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Total: 2940 Images</a:t>
            </a:r>
            <a:endParaRPr/>
          </a:p>
        </p:txBody>
      </p:sp>
      <p:pic>
        <p:nvPicPr>
          <p:cNvPr id="96" name="Google Shape;96;p20"/>
          <p:cNvPicPr preferRelativeResize="0"/>
          <p:nvPr/>
        </p:nvPicPr>
        <p:blipFill>
          <a:blip r:embed="rId4">
            <a:alphaModFix/>
          </a:blip>
          <a:stretch>
            <a:fillRect/>
          </a:stretch>
        </p:blipFill>
        <p:spPr>
          <a:xfrm>
            <a:off x="2155575" y="620625"/>
            <a:ext cx="6475449" cy="42885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1"/>
          <p:cNvSpPr txBox="1"/>
          <p:nvPr/>
        </p:nvSpPr>
        <p:spPr>
          <a:xfrm>
            <a:off x="160550" y="57550"/>
            <a:ext cx="50568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2000" b="1"/>
              <a:t>Prediction Result</a:t>
            </a:r>
            <a:endParaRPr sz="2000" b="1"/>
          </a:p>
        </p:txBody>
      </p:sp>
      <p:pic>
        <p:nvPicPr>
          <p:cNvPr id="103" name="Google Shape;103;p21"/>
          <p:cNvPicPr preferRelativeResize="0"/>
          <p:nvPr/>
        </p:nvPicPr>
        <p:blipFill>
          <a:blip r:embed="rId3">
            <a:alphaModFix/>
          </a:blip>
          <a:stretch>
            <a:fillRect/>
          </a:stretch>
        </p:blipFill>
        <p:spPr>
          <a:xfrm>
            <a:off x="108525" y="818575"/>
            <a:ext cx="4691525" cy="3428817"/>
          </a:xfrm>
          <a:prstGeom prst="rect">
            <a:avLst/>
          </a:prstGeom>
          <a:noFill/>
          <a:ln>
            <a:noFill/>
          </a:ln>
        </p:spPr>
      </p:pic>
      <p:pic>
        <p:nvPicPr>
          <p:cNvPr id="104" name="Google Shape;104;p21"/>
          <p:cNvPicPr preferRelativeResize="0"/>
          <p:nvPr/>
        </p:nvPicPr>
        <p:blipFill>
          <a:blip r:embed="rId4">
            <a:alphaModFix/>
          </a:blip>
          <a:stretch>
            <a:fillRect/>
          </a:stretch>
        </p:blipFill>
        <p:spPr>
          <a:xfrm>
            <a:off x="4933925" y="912275"/>
            <a:ext cx="4147673" cy="363726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p:nvPr/>
        </p:nvSpPr>
        <p:spPr>
          <a:xfrm>
            <a:off x="160550" y="57550"/>
            <a:ext cx="50568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2000" b="1"/>
              <a:t>Prediction Result</a:t>
            </a:r>
            <a:endParaRPr sz="2000" b="1"/>
          </a:p>
        </p:txBody>
      </p:sp>
      <p:pic>
        <p:nvPicPr>
          <p:cNvPr id="110" name="Google Shape;110;p22"/>
          <p:cNvPicPr preferRelativeResize="0"/>
          <p:nvPr/>
        </p:nvPicPr>
        <p:blipFill>
          <a:blip r:embed="rId3">
            <a:alphaModFix/>
          </a:blip>
          <a:stretch>
            <a:fillRect/>
          </a:stretch>
        </p:blipFill>
        <p:spPr>
          <a:xfrm>
            <a:off x="253250" y="871175"/>
            <a:ext cx="1577625" cy="1668300"/>
          </a:xfrm>
          <a:prstGeom prst="rect">
            <a:avLst/>
          </a:prstGeom>
          <a:noFill/>
          <a:ln>
            <a:noFill/>
          </a:ln>
        </p:spPr>
      </p:pic>
      <p:pic>
        <p:nvPicPr>
          <p:cNvPr id="111" name="Google Shape;111;p22"/>
          <p:cNvPicPr preferRelativeResize="0"/>
          <p:nvPr/>
        </p:nvPicPr>
        <p:blipFill>
          <a:blip r:embed="rId4">
            <a:alphaModFix/>
          </a:blip>
          <a:stretch>
            <a:fillRect/>
          </a:stretch>
        </p:blipFill>
        <p:spPr>
          <a:xfrm>
            <a:off x="2130675" y="871175"/>
            <a:ext cx="1527388" cy="1668300"/>
          </a:xfrm>
          <a:prstGeom prst="rect">
            <a:avLst/>
          </a:prstGeom>
          <a:noFill/>
          <a:ln>
            <a:noFill/>
          </a:ln>
        </p:spPr>
      </p:pic>
      <p:pic>
        <p:nvPicPr>
          <p:cNvPr id="112" name="Google Shape;112;p22"/>
          <p:cNvPicPr preferRelativeResize="0"/>
          <p:nvPr/>
        </p:nvPicPr>
        <p:blipFill>
          <a:blip r:embed="rId5">
            <a:alphaModFix/>
          </a:blip>
          <a:stretch>
            <a:fillRect/>
          </a:stretch>
        </p:blipFill>
        <p:spPr>
          <a:xfrm>
            <a:off x="3810475" y="881012"/>
            <a:ext cx="1527400" cy="1658463"/>
          </a:xfrm>
          <a:prstGeom prst="rect">
            <a:avLst/>
          </a:prstGeom>
          <a:noFill/>
          <a:ln>
            <a:noFill/>
          </a:ln>
        </p:spPr>
      </p:pic>
      <p:pic>
        <p:nvPicPr>
          <p:cNvPr id="113" name="Google Shape;113;p22"/>
          <p:cNvPicPr preferRelativeResize="0"/>
          <p:nvPr/>
        </p:nvPicPr>
        <p:blipFill>
          <a:blip r:embed="rId6">
            <a:alphaModFix/>
          </a:blip>
          <a:stretch>
            <a:fillRect/>
          </a:stretch>
        </p:blipFill>
        <p:spPr>
          <a:xfrm>
            <a:off x="5629900" y="951450"/>
            <a:ext cx="1454254" cy="1588025"/>
          </a:xfrm>
          <a:prstGeom prst="rect">
            <a:avLst/>
          </a:prstGeom>
          <a:noFill/>
          <a:ln>
            <a:noFill/>
          </a:ln>
        </p:spPr>
      </p:pic>
      <p:pic>
        <p:nvPicPr>
          <p:cNvPr id="114" name="Google Shape;114;p22"/>
          <p:cNvPicPr preferRelativeResize="0"/>
          <p:nvPr/>
        </p:nvPicPr>
        <p:blipFill>
          <a:blip r:embed="rId7">
            <a:alphaModFix/>
          </a:blip>
          <a:stretch>
            <a:fillRect/>
          </a:stretch>
        </p:blipFill>
        <p:spPr>
          <a:xfrm>
            <a:off x="7376171" y="977820"/>
            <a:ext cx="1454250" cy="1535280"/>
          </a:xfrm>
          <a:prstGeom prst="rect">
            <a:avLst/>
          </a:prstGeom>
          <a:noFill/>
          <a:ln>
            <a:noFill/>
          </a:ln>
        </p:spPr>
      </p:pic>
      <p:pic>
        <p:nvPicPr>
          <p:cNvPr id="115" name="Google Shape;115;p22"/>
          <p:cNvPicPr preferRelativeResize="0"/>
          <p:nvPr/>
        </p:nvPicPr>
        <p:blipFill>
          <a:blip r:embed="rId8">
            <a:alphaModFix/>
          </a:blip>
          <a:stretch>
            <a:fillRect/>
          </a:stretch>
        </p:blipFill>
        <p:spPr>
          <a:xfrm>
            <a:off x="642072" y="2975624"/>
            <a:ext cx="1527400" cy="1649775"/>
          </a:xfrm>
          <a:prstGeom prst="rect">
            <a:avLst/>
          </a:prstGeom>
          <a:noFill/>
          <a:ln>
            <a:noFill/>
          </a:ln>
        </p:spPr>
      </p:pic>
      <p:pic>
        <p:nvPicPr>
          <p:cNvPr id="116" name="Google Shape;116;p22"/>
          <p:cNvPicPr preferRelativeResize="0"/>
          <p:nvPr/>
        </p:nvPicPr>
        <p:blipFill>
          <a:blip r:embed="rId9">
            <a:alphaModFix/>
          </a:blip>
          <a:stretch>
            <a:fillRect/>
          </a:stretch>
        </p:blipFill>
        <p:spPr>
          <a:xfrm>
            <a:off x="2755788" y="2968400"/>
            <a:ext cx="1527400" cy="1664202"/>
          </a:xfrm>
          <a:prstGeom prst="rect">
            <a:avLst/>
          </a:prstGeom>
          <a:noFill/>
          <a:ln>
            <a:noFill/>
          </a:ln>
        </p:spPr>
      </p:pic>
      <p:pic>
        <p:nvPicPr>
          <p:cNvPr id="117" name="Google Shape;117;p22"/>
          <p:cNvPicPr preferRelativeResize="0"/>
          <p:nvPr/>
        </p:nvPicPr>
        <p:blipFill>
          <a:blip r:embed="rId10">
            <a:alphaModFix/>
          </a:blip>
          <a:stretch>
            <a:fillRect/>
          </a:stretch>
        </p:blipFill>
        <p:spPr>
          <a:xfrm>
            <a:off x="4835563" y="2936263"/>
            <a:ext cx="1616331" cy="1728450"/>
          </a:xfrm>
          <a:prstGeom prst="rect">
            <a:avLst/>
          </a:prstGeom>
          <a:noFill/>
          <a:ln>
            <a:noFill/>
          </a:ln>
        </p:spPr>
      </p:pic>
      <p:pic>
        <p:nvPicPr>
          <p:cNvPr id="118" name="Google Shape;118;p22"/>
          <p:cNvPicPr preferRelativeResize="0"/>
          <p:nvPr/>
        </p:nvPicPr>
        <p:blipFill>
          <a:blip r:embed="rId11">
            <a:alphaModFix/>
          </a:blip>
          <a:stretch>
            <a:fillRect/>
          </a:stretch>
        </p:blipFill>
        <p:spPr>
          <a:xfrm>
            <a:off x="7084150" y="3033400"/>
            <a:ext cx="1527400" cy="1631325"/>
          </a:xfrm>
          <a:prstGeom prst="rect">
            <a:avLst/>
          </a:prstGeom>
          <a:noFill/>
          <a:ln>
            <a:noFill/>
          </a:ln>
        </p:spPr>
      </p:pic>
      <p:pic>
        <p:nvPicPr>
          <p:cNvPr id="119" name="Google Shape;119;p22"/>
          <p:cNvPicPr preferRelativeResize="0"/>
          <p:nvPr/>
        </p:nvPicPr>
        <p:blipFill>
          <a:blip r:embed="rId12">
            <a:alphaModFix/>
          </a:blip>
          <a:stretch>
            <a:fillRect/>
          </a:stretch>
        </p:blipFill>
        <p:spPr>
          <a:xfrm>
            <a:off x="2644800" y="4664718"/>
            <a:ext cx="3858750" cy="434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3"/>
          <p:cNvSpPr txBox="1"/>
          <p:nvPr/>
        </p:nvSpPr>
        <p:spPr>
          <a:xfrm>
            <a:off x="160550" y="57550"/>
            <a:ext cx="61155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2000" b="1"/>
              <a:t>Vector Embedding &amp; Mongodb Connection</a:t>
            </a:r>
            <a:endParaRPr sz="2000" b="1"/>
          </a:p>
        </p:txBody>
      </p:sp>
      <p:grpSp>
        <p:nvGrpSpPr>
          <p:cNvPr id="125" name="Google Shape;125;p23"/>
          <p:cNvGrpSpPr/>
          <p:nvPr/>
        </p:nvGrpSpPr>
        <p:grpSpPr>
          <a:xfrm>
            <a:off x="0" y="1289492"/>
            <a:ext cx="3088995" cy="3694776"/>
            <a:chOff x="0" y="1189989"/>
            <a:chExt cx="3546900" cy="3200326"/>
          </a:xfrm>
        </p:grpSpPr>
        <p:sp>
          <p:nvSpPr>
            <p:cNvPr id="126" name="Google Shape;126;p23"/>
            <p:cNvSpPr/>
            <p:nvPr/>
          </p:nvSpPr>
          <p:spPr>
            <a:xfrm>
              <a:off x="0" y="1189989"/>
              <a:ext cx="3546900" cy="669000"/>
            </a:xfrm>
            <a:prstGeom prst="homePlate">
              <a:avLst>
                <a:gd name="adj" fmla="val 50000"/>
              </a:avLst>
            </a:prstGeom>
            <a:solidFill>
              <a:srgbClr val="801F1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Step-1</a:t>
              </a:r>
              <a:endParaRPr>
                <a:solidFill>
                  <a:srgbClr val="FFFFFF"/>
                </a:solidFill>
                <a:latin typeface="Roboto"/>
                <a:ea typeface="Roboto"/>
                <a:cs typeface="Roboto"/>
                <a:sym typeface="Roboto"/>
              </a:endParaRPr>
            </a:p>
          </p:txBody>
        </p:sp>
        <p:sp>
          <p:nvSpPr>
            <p:cNvPr id="127" name="Google Shape;127;p23"/>
            <p:cNvSpPr txBox="1"/>
            <p:nvPr/>
          </p:nvSpPr>
          <p:spPr>
            <a:xfrm>
              <a:off x="115742" y="1948615"/>
              <a:ext cx="2991000" cy="2441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latin typeface="Roboto"/>
                  <a:ea typeface="Roboto"/>
                  <a:cs typeface="Roboto"/>
                  <a:sym typeface="Roboto"/>
                </a:rPr>
                <a:t>Image Preprocessing and Feature Extraction:</a:t>
              </a:r>
              <a:endParaRPr sz="1200" b="1">
                <a:latin typeface="Roboto"/>
                <a:ea typeface="Roboto"/>
                <a:cs typeface="Roboto"/>
                <a:sym typeface="Roboto"/>
              </a:endParaRPr>
            </a:p>
            <a:p>
              <a:pPr marL="171450" lvl="0" indent="-127000" algn="l" rtl="0">
                <a:lnSpc>
                  <a:spcPct val="115000"/>
                </a:lnSpc>
                <a:spcBef>
                  <a:spcPts val="0"/>
                </a:spcBef>
                <a:spcAft>
                  <a:spcPts val="0"/>
                </a:spcAft>
                <a:buClr>
                  <a:schemeClr val="dk1"/>
                </a:buClr>
                <a:buSzPts val="1100"/>
                <a:buChar char="●"/>
              </a:pPr>
              <a:r>
                <a:rPr lang="en" sz="1100">
                  <a:solidFill>
                    <a:schemeClr val="dk1"/>
                  </a:solidFill>
                </a:rPr>
                <a:t>Resize to </a:t>
              </a:r>
              <a:r>
                <a:rPr lang="en" sz="1100" b="1">
                  <a:solidFill>
                    <a:schemeClr val="dk1"/>
                  </a:solidFill>
                </a:rPr>
                <a:t>224x224</a:t>
              </a:r>
              <a:r>
                <a:rPr lang="en" sz="1100">
                  <a:solidFill>
                    <a:schemeClr val="dk1"/>
                  </a:solidFill>
                </a:rPr>
                <a:t> pixels to match the input size of ResNet50.</a:t>
              </a:r>
              <a:endParaRPr sz="1100">
                <a:solidFill>
                  <a:schemeClr val="dk1"/>
                </a:solidFill>
              </a:endParaRPr>
            </a:p>
            <a:p>
              <a:pPr marL="457200" lvl="0" indent="0" algn="l" rtl="0">
                <a:lnSpc>
                  <a:spcPct val="115000"/>
                </a:lnSpc>
                <a:spcBef>
                  <a:spcPts val="0"/>
                </a:spcBef>
                <a:spcAft>
                  <a:spcPts val="0"/>
                </a:spcAft>
                <a:buNone/>
              </a:pPr>
              <a:endParaRPr sz="1100">
                <a:solidFill>
                  <a:schemeClr val="dk1"/>
                </a:solidFill>
              </a:endParaRPr>
            </a:p>
            <a:p>
              <a:pPr marL="171450" lvl="0" indent="-127000" algn="l" rtl="0">
                <a:lnSpc>
                  <a:spcPct val="115000"/>
                </a:lnSpc>
                <a:spcBef>
                  <a:spcPts val="0"/>
                </a:spcBef>
                <a:spcAft>
                  <a:spcPts val="0"/>
                </a:spcAft>
                <a:buClr>
                  <a:schemeClr val="dk1"/>
                </a:buClr>
                <a:buSzPts val="1100"/>
                <a:buChar char="●"/>
              </a:pPr>
              <a:r>
                <a:rPr lang="en" sz="1100">
                  <a:solidFill>
                    <a:schemeClr val="dk1"/>
                  </a:solidFill>
                </a:rPr>
                <a:t>Normalize the image</a:t>
              </a:r>
              <a:endParaRPr sz="1100">
                <a:solidFill>
                  <a:schemeClr val="dk1"/>
                </a:solidFill>
              </a:endParaRPr>
            </a:p>
            <a:p>
              <a:pPr marL="457200" lvl="0" indent="0" algn="l" rtl="0">
                <a:lnSpc>
                  <a:spcPct val="115000"/>
                </a:lnSpc>
                <a:spcBef>
                  <a:spcPts val="0"/>
                </a:spcBef>
                <a:spcAft>
                  <a:spcPts val="0"/>
                </a:spcAft>
                <a:buNone/>
              </a:pPr>
              <a:endParaRPr sz="1100">
                <a:solidFill>
                  <a:schemeClr val="dk1"/>
                </a:solidFill>
              </a:endParaRPr>
            </a:p>
            <a:p>
              <a:pPr marL="171450" lvl="0" indent="-127000" algn="l" rtl="0">
                <a:lnSpc>
                  <a:spcPct val="115000"/>
                </a:lnSpc>
                <a:spcBef>
                  <a:spcPts val="0"/>
                </a:spcBef>
                <a:spcAft>
                  <a:spcPts val="0"/>
                </a:spcAft>
                <a:buClr>
                  <a:schemeClr val="dk1"/>
                </a:buClr>
                <a:buSzPts val="1100"/>
                <a:buChar char="●"/>
              </a:pPr>
              <a:r>
                <a:rPr lang="en" sz="1100" b="1">
                  <a:solidFill>
                    <a:schemeClr val="dk1"/>
                  </a:solidFill>
                </a:rPr>
                <a:t>ResNet50</a:t>
              </a:r>
              <a:r>
                <a:rPr lang="en" sz="1100">
                  <a:solidFill>
                    <a:schemeClr val="dk1"/>
                  </a:solidFill>
                </a:rPr>
                <a:t> model (without the top classification layer).</a:t>
              </a:r>
              <a:endParaRPr sz="1100">
                <a:solidFill>
                  <a:schemeClr val="dk1"/>
                </a:solidFill>
              </a:endParaRPr>
            </a:p>
            <a:p>
              <a:pPr marL="457200" lvl="0" indent="0" algn="l" rtl="0">
                <a:lnSpc>
                  <a:spcPct val="115000"/>
                </a:lnSpc>
                <a:spcBef>
                  <a:spcPts val="0"/>
                </a:spcBef>
                <a:spcAft>
                  <a:spcPts val="0"/>
                </a:spcAft>
                <a:buNone/>
              </a:pPr>
              <a:endParaRPr sz="1100">
                <a:solidFill>
                  <a:schemeClr val="dk1"/>
                </a:solidFill>
              </a:endParaRPr>
            </a:p>
            <a:p>
              <a:pPr marL="171450" lvl="0" indent="-127000" algn="l" rtl="0">
                <a:lnSpc>
                  <a:spcPct val="115000"/>
                </a:lnSpc>
                <a:spcBef>
                  <a:spcPts val="0"/>
                </a:spcBef>
                <a:spcAft>
                  <a:spcPts val="0"/>
                </a:spcAft>
                <a:buClr>
                  <a:schemeClr val="dk1"/>
                </a:buClr>
                <a:buSzPts val="1100"/>
                <a:buChar char="●"/>
              </a:pPr>
              <a:r>
                <a:rPr lang="en" sz="1100">
                  <a:solidFill>
                    <a:schemeClr val="dk1"/>
                  </a:solidFill>
                </a:rPr>
                <a:t>Extract a </a:t>
              </a:r>
              <a:r>
                <a:rPr lang="en" sz="1100" b="1">
                  <a:solidFill>
                    <a:schemeClr val="dk1"/>
                  </a:solidFill>
                </a:rPr>
                <a:t>2048-dimensional feature vector</a:t>
              </a:r>
              <a:r>
                <a:rPr lang="en" sz="1100">
                  <a:solidFill>
                    <a:schemeClr val="dk1"/>
                  </a:solidFill>
                </a:rPr>
                <a:t> (embedding) that represents high-level features of the image.</a:t>
              </a:r>
              <a:endParaRPr sz="1200" b="1">
                <a:latin typeface="Roboto"/>
                <a:ea typeface="Roboto"/>
                <a:cs typeface="Roboto"/>
                <a:sym typeface="Roboto"/>
              </a:endParaRPr>
            </a:p>
          </p:txBody>
        </p:sp>
      </p:grpSp>
      <p:grpSp>
        <p:nvGrpSpPr>
          <p:cNvPr id="128" name="Google Shape;128;p23"/>
          <p:cNvGrpSpPr/>
          <p:nvPr/>
        </p:nvGrpSpPr>
        <p:grpSpPr>
          <a:xfrm>
            <a:off x="2861775" y="1289499"/>
            <a:ext cx="3305700" cy="3565954"/>
            <a:chOff x="2944204" y="1189768"/>
            <a:chExt cx="3305700" cy="3483057"/>
          </a:xfrm>
        </p:grpSpPr>
        <p:sp>
          <p:nvSpPr>
            <p:cNvPr id="129" name="Google Shape;129;p23"/>
            <p:cNvSpPr/>
            <p:nvPr/>
          </p:nvSpPr>
          <p:spPr>
            <a:xfrm>
              <a:off x="2944204" y="1189768"/>
              <a:ext cx="3305700" cy="759600"/>
            </a:xfrm>
            <a:prstGeom prst="chevron">
              <a:avLst>
                <a:gd name="adj" fmla="val 50000"/>
              </a:avLst>
            </a:prstGeom>
            <a:solidFill>
              <a:srgbClr val="B02B2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Step 2</a:t>
              </a:r>
              <a:endParaRPr>
                <a:solidFill>
                  <a:srgbClr val="FFFFFF"/>
                </a:solidFill>
                <a:latin typeface="Roboto"/>
                <a:ea typeface="Roboto"/>
                <a:cs typeface="Roboto"/>
                <a:sym typeface="Roboto"/>
              </a:endParaRPr>
            </a:p>
          </p:txBody>
        </p:sp>
        <p:sp>
          <p:nvSpPr>
            <p:cNvPr id="130" name="Google Shape;130;p23"/>
            <p:cNvSpPr txBox="1"/>
            <p:nvPr/>
          </p:nvSpPr>
          <p:spPr>
            <a:xfrm>
              <a:off x="3478949"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latin typeface="Roboto"/>
                  <a:ea typeface="Roboto"/>
                  <a:cs typeface="Roboto"/>
                  <a:sym typeface="Roboto"/>
                </a:rPr>
                <a:t>Saving the Embeddings and Metadata:</a:t>
              </a:r>
              <a:endParaRPr sz="1200" b="1">
                <a:latin typeface="Roboto"/>
                <a:ea typeface="Roboto"/>
                <a:cs typeface="Roboto"/>
                <a:sym typeface="Roboto"/>
              </a:endParaRPr>
            </a:p>
            <a:p>
              <a:pPr marL="171450" lvl="0" indent="-127000" algn="l" rtl="0">
                <a:lnSpc>
                  <a:spcPct val="115000"/>
                </a:lnSpc>
                <a:spcBef>
                  <a:spcPts val="0"/>
                </a:spcBef>
                <a:spcAft>
                  <a:spcPts val="0"/>
                </a:spcAft>
                <a:buClr>
                  <a:schemeClr val="dk1"/>
                </a:buClr>
                <a:buSzPts val="1100"/>
                <a:buChar char="●"/>
              </a:pPr>
              <a:r>
                <a:rPr lang="en" sz="1100">
                  <a:solidFill>
                    <a:schemeClr val="dk1"/>
                  </a:solidFill>
                </a:rPr>
                <a:t>Generate Embeddings</a:t>
              </a:r>
              <a:endParaRPr sz="1100">
                <a:solidFill>
                  <a:schemeClr val="dk1"/>
                </a:solidFill>
              </a:endParaRPr>
            </a:p>
            <a:p>
              <a:pPr marL="171450" lvl="0" indent="-127000" algn="l" rtl="0">
                <a:lnSpc>
                  <a:spcPct val="115000"/>
                </a:lnSpc>
                <a:spcBef>
                  <a:spcPts val="0"/>
                </a:spcBef>
                <a:spcAft>
                  <a:spcPts val="0"/>
                </a:spcAft>
                <a:buClr>
                  <a:schemeClr val="dk1"/>
                </a:buClr>
                <a:buSzPts val="1100"/>
                <a:buChar char="●"/>
              </a:pPr>
              <a:r>
                <a:rPr lang="en" sz="1100">
                  <a:solidFill>
                    <a:schemeClr val="dk1"/>
                  </a:solidFill>
                </a:rPr>
                <a:t>Store Metadata:</a:t>
              </a:r>
              <a:endParaRPr sz="1100">
                <a:solidFill>
                  <a:schemeClr val="dk1"/>
                </a:solidFill>
              </a:endParaRPr>
            </a:p>
            <a:p>
              <a:pPr marL="285750" lvl="1" indent="-184150" algn="l" rtl="0">
                <a:lnSpc>
                  <a:spcPct val="115000"/>
                </a:lnSpc>
                <a:spcBef>
                  <a:spcPts val="0"/>
                </a:spcBef>
                <a:spcAft>
                  <a:spcPts val="0"/>
                </a:spcAft>
                <a:buClr>
                  <a:schemeClr val="dk1"/>
                </a:buClr>
                <a:buSzPts val="1100"/>
                <a:buChar char="○"/>
              </a:pPr>
              <a:r>
                <a:rPr lang="en" sz="1100">
                  <a:solidFill>
                    <a:schemeClr val="dk1"/>
                  </a:solidFill>
                </a:rPr>
                <a:t>Extract the </a:t>
              </a:r>
              <a:r>
                <a:rPr lang="en" sz="1100" b="1">
                  <a:solidFill>
                    <a:schemeClr val="dk1"/>
                  </a:solidFill>
                </a:rPr>
                <a:t>label</a:t>
              </a:r>
              <a:r>
                <a:rPr lang="en" sz="1100">
                  <a:solidFill>
                    <a:schemeClr val="dk1"/>
                  </a:solidFill>
                </a:rPr>
                <a:t> from the directory structure.</a:t>
              </a:r>
              <a:endParaRPr sz="1100">
                <a:solidFill>
                  <a:schemeClr val="dk1"/>
                </a:solidFill>
              </a:endParaRPr>
            </a:p>
            <a:p>
              <a:pPr marL="285750" lvl="1" indent="-184150" algn="l" rtl="0">
                <a:lnSpc>
                  <a:spcPct val="115000"/>
                </a:lnSpc>
                <a:spcBef>
                  <a:spcPts val="0"/>
                </a:spcBef>
                <a:spcAft>
                  <a:spcPts val="0"/>
                </a:spcAft>
                <a:buClr>
                  <a:schemeClr val="dk1"/>
                </a:buClr>
                <a:buSzPts val="1100"/>
                <a:buChar char="○"/>
              </a:pPr>
              <a:r>
                <a:rPr lang="en" sz="1100">
                  <a:solidFill>
                    <a:schemeClr val="dk1"/>
                  </a:solidFill>
                </a:rPr>
                <a:t>Pair the </a:t>
              </a:r>
              <a:r>
                <a:rPr lang="en" sz="1100" b="1">
                  <a:solidFill>
                    <a:schemeClr val="dk1"/>
                  </a:solidFill>
                </a:rPr>
                <a:t>image name</a:t>
              </a:r>
              <a:r>
                <a:rPr lang="en" sz="1100">
                  <a:solidFill>
                    <a:schemeClr val="dk1"/>
                  </a:solidFill>
                </a:rPr>
                <a:t> and </a:t>
              </a:r>
              <a:r>
                <a:rPr lang="en" sz="1100" b="1">
                  <a:solidFill>
                    <a:schemeClr val="dk1"/>
                  </a:solidFill>
                </a:rPr>
                <a:t>label</a:t>
              </a:r>
              <a:r>
                <a:rPr lang="en" sz="1100">
                  <a:solidFill>
                    <a:schemeClr val="dk1"/>
                  </a:solidFill>
                </a:rPr>
                <a:t> with the </a:t>
              </a:r>
              <a:r>
                <a:rPr lang="en" sz="1100" b="1">
                  <a:solidFill>
                    <a:schemeClr val="dk1"/>
                  </a:solidFill>
                </a:rPr>
                <a:t>embedding</a:t>
              </a:r>
              <a:r>
                <a:rPr lang="en" sz="1100">
                  <a:solidFill>
                    <a:schemeClr val="dk1"/>
                  </a:solidFill>
                </a:rPr>
                <a:t> vector.</a:t>
              </a:r>
              <a:endParaRPr sz="1100">
                <a:solidFill>
                  <a:schemeClr val="dk1"/>
                </a:solidFill>
              </a:endParaRPr>
            </a:p>
            <a:p>
              <a:pPr marL="228600" lvl="0" indent="-184150" algn="l" rtl="0">
                <a:lnSpc>
                  <a:spcPct val="115000"/>
                </a:lnSpc>
                <a:spcBef>
                  <a:spcPts val="0"/>
                </a:spcBef>
                <a:spcAft>
                  <a:spcPts val="0"/>
                </a:spcAft>
                <a:buClr>
                  <a:schemeClr val="dk1"/>
                </a:buClr>
                <a:buSzPts val="1100"/>
                <a:buChar char="●"/>
              </a:pPr>
              <a:r>
                <a:rPr lang="en" sz="1100">
                  <a:solidFill>
                    <a:schemeClr val="dk1"/>
                  </a:solidFill>
                </a:rPr>
                <a:t>Save to JSON</a:t>
              </a:r>
              <a:endParaRPr sz="1100">
                <a:solidFill>
                  <a:schemeClr val="dk1"/>
                </a:solidFill>
              </a:endParaRPr>
            </a:p>
          </p:txBody>
        </p:sp>
      </p:grpSp>
      <p:pic>
        <p:nvPicPr>
          <p:cNvPr id="131" name="Google Shape;131;p23"/>
          <p:cNvPicPr preferRelativeResize="0"/>
          <p:nvPr/>
        </p:nvPicPr>
        <p:blipFill rotWithShape="1">
          <a:blip r:embed="rId3">
            <a:alphaModFix/>
          </a:blip>
          <a:srcRect r="62954"/>
          <a:stretch/>
        </p:blipFill>
        <p:spPr>
          <a:xfrm>
            <a:off x="6298588" y="2813775"/>
            <a:ext cx="2618774" cy="1625200"/>
          </a:xfrm>
          <a:prstGeom prst="rect">
            <a:avLst/>
          </a:prstGeom>
          <a:noFill/>
          <a:ln>
            <a:noFill/>
          </a:ln>
        </p:spPr>
      </p:pic>
      <p:grpSp>
        <p:nvGrpSpPr>
          <p:cNvPr id="132" name="Google Shape;132;p23"/>
          <p:cNvGrpSpPr/>
          <p:nvPr/>
        </p:nvGrpSpPr>
        <p:grpSpPr>
          <a:xfrm>
            <a:off x="5955125" y="1289499"/>
            <a:ext cx="3305700" cy="3565954"/>
            <a:chOff x="2944204" y="1189768"/>
            <a:chExt cx="3305700" cy="3483057"/>
          </a:xfrm>
        </p:grpSpPr>
        <p:sp>
          <p:nvSpPr>
            <p:cNvPr id="133" name="Google Shape;133;p23"/>
            <p:cNvSpPr/>
            <p:nvPr/>
          </p:nvSpPr>
          <p:spPr>
            <a:xfrm>
              <a:off x="2944204" y="1189768"/>
              <a:ext cx="3305700" cy="759600"/>
            </a:xfrm>
            <a:prstGeom prst="chevron">
              <a:avLst>
                <a:gd name="adj" fmla="val 50000"/>
              </a:avLst>
            </a:prstGeom>
            <a:solidFill>
              <a:srgbClr val="B02B2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Step 3</a:t>
              </a:r>
              <a:endParaRPr>
                <a:solidFill>
                  <a:srgbClr val="FFFFFF"/>
                </a:solidFill>
                <a:latin typeface="Roboto"/>
                <a:ea typeface="Roboto"/>
                <a:cs typeface="Roboto"/>
                <a:sym typeface="Roboto"/>
              </a:endParaRPr>
            </a:p>
          </p:txBody>
        </p:sp>
        <p:sp>
          <p:nvSpPr>
            <p:cNvPr id="134" name="Google Shape;134;p23"/>
            <p:cNvSpPr txBox="1"/>
            <p:nvPr/>
          </p:nvSpPr>
          <p:spPr>
            <a:xfrm>
              <a:off x="3478949" y="2057125"/>
              <a:ext cx="2236200" cy="2615700"/>
            </a:xfrm>
            <a:prstGeom prst="rect">
              <a:avLst/>
            </a:prstGeom>
            <a:noFill/>
            <a:ln>
              <a:noFill/>
            </a:ln>
          </p:spPr>
          <p:txBody>
            <a:bodyPr spcFirstLastPara="1" wrap="square" lIns="91425" tIns="91425" rIns="91425" bIns="91425" anchor="t" anchorCtr="0">
              <a:noAutofit/>
            </a:bodyPr>
            <a:lstStyle/>
            <a:p>
              <a:pPr marL="0" lvl="0" indent="-190500" algn="l" rtl="0">
                <a:lnSpc>
                  <a:spcPct val="115000"/>
                </a:lnSpc>
                <a:spcBef>
                  <a:spcPts val="0"/>
                </a:spcBef>
                <a:spcAft>
                  <a:spcPts val="0"/>
                </a:spcAft>
                <a:buSzPts val="1200"/>
                <a:buFont typeface="Roboto"/>
                <a:buChar char="●"/>
              </a:pPr>
              <a:r>
                <a:rPr lang="en" sz="1200" b="1">
                  <a:latin typeface="Roboto"/>
                  <a:ea typeface="Roboto"/>
                  <a:cs typeface="Roboto"/>
                  <a:sym typeface="Roboto"/>
                </a:rPr>
                <a:t>Push Data to MongoDB </a:t>
              </a:r>
              <a:endParaRPr sz="1200" b="1">
                <a:latin typeface="Roboto"/>
                <a:ea typeface="Roboto"/>
                <a:cs typeface="Roboto"/>
                <a:sym typeface="Roboto"/>
              </a:endParaRPr>
            </a:p>
            <a:p>
              <a:pPr marL="457200" lvl="0" indent="0" algn="l" rtl="0">
                <a:lnSpc>
                  <a:spcPct val="115000"/>
                </a:lnSpc>
                <a:spcBef>
                  <a:spcPts val="0"/>
                </a:spcBef>
                <a:spcAft>
                  <a:spcPts val="0"/>
                </a:spcAft>
                <a:buNone/>
              </a:pPr>
              <a:endParaRPr sz="1100">
                <a:solidFill>
                  <a:schemeClr val="dk1"/>
                </a:solidFill>
              </a:endParaRPr>
            </a:p>
          </p:txBody>
        </p:sp>
      </p:gr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222</Words>
  <Application>Microsoft Macintosh PowerPoint</Application>
  <PresentationFormat>On-screen Show (16:9)</PresentationFormat>
  <Paragraphs>40</Paragraphs>
  <Slides>11</Slides>
  <Notes>11</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11</vt:i4>
      </vt:variant>
    </vt:vector>
  </HeadingPairs>
  <TitlesOfParts>
    <vt:vector size="15" baseType="lpstr">
      <vt:lpstr>Arial</vt:lpstr>
      <vt:lpstr>Roboto</vt:lpstr>
      <vt:lpstr>Simple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Kibaek Kim</cp:lastModifiedBy>
  <cp:revision>1</cp:revision>
  <dcterms:modified xsi:type="dcterms:W3CDTF">2025-05-08T18:50:43Z</dcterms:modified>
</cp:coreProperties>
</file>